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7" r:id="rId14"/>
    <p:sldId id="279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3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6602EE-0E34-4C60-A69C-2D9CD4683696}">
          <p14:sldIdLst>
            <p14:sldId id="256"/>
            <p14:sldId id="257"/>
            <p14:sldId id="258"/>
            <p14:sldId id="259"/>
            <p14:sldId id="266"/>
            <p14:sldId id="271"/>
            <p14:sldId id="272"/>
            <p14:sldId id="273"/>
            <p14:sldId id="274"/>
            <p14:sldId id="275"/>
            <p14:sldId id="276"/>
            <p14:sldId id="278"/>
            <p14:sldId id="277"/>
            <p14:sldId id="279"/>
            <p14:sldId id="280"/>
            <p14:sldId id="281"/>
            <p14:sldId id="282"/>
            <p14:sldId id="284"/>
            <p14:sldId id="285"/>
            <p14:sldId id="286"/>
            <p14:sldId id="287"/>
            <p14:sldId id="283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2" d="100"/>
          <a:sy n="102" d="100"/>
        </p:scale>
        <p:origin x="14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723584" cy="1643442"/>
          </a:xfrm>
        </p:spPr>
        <p:txBody>
          <a:bodyPr anchor="ctr">
            <a:noAutofit/>
          </a:bodyPr>
          <a:lstStyle/>
          <a:p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Лекция 3.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Основные характеристики низших растений. Отдел Синезеленые водоросли. Отдел Зеленые водоросли.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26F150-EB16-44C0-61D2-F00EE7F81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964" y="2132856"/>
            <a:ext cx="5850396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B1693-BE7C-B863-A503-4865B0011CAF}"/>
              </a:ext>
            </a:extLst>
          </p:cNvPr>
          <p:cNvSpPr txBox="1"/>
          <p:nvPr/>
        </p:nvSpPr>
        <p:spPr>
          <a:xfrm>
            <a:off x="971600" y="188641"/>
            <a:ext cx="7560840" cy="333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7465" lvl="0" algn="just">
              <a:lnSpc>
                <a:spcPct val="107000"/>
              </a:lnSpc>
              <a:spcAft>
                <a:spcPts val="0"/>
              </a:spcAft>
              <a:buClr>
                <a:srgbClr val="231F20"/>
              </a:buClr>
              <a:buSzPts val="1100"/>
              <a:tabLst>
                <a:tab pos="444500" algn="l"/>
              </a:tabLst>
            </a:pPr>
            <a:r>
              <a:rPr lang="ru-RU" sz="1800" b="1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b="1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1800" b="1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оидный</a:t>
            </a:r>
            <a:r>
              <a:rPr lang="ru-RU" sz="1800" b="1" spc="1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ru-RU" sz="1800" spc="1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уры</a:t>
            </a:r>
            <a:r>
              <a:rPr lang="ru-RU" sz="1800" spc="1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spc="1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диняет </a:t>
            </a:r>
            <a:r>
              <a:rPr lang="ru-RU" sz="1800" spc="-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днокле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чные и</a:t>
            </a:r>
            <a:r>
              <a:rPr lang="ru-RU" sz="18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лони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льные</a:t>
            </a:r>
            <a:r>
              <a:rPr lang="ru-RU" sz="18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сли,</a:t>
            </a:r>
            <a:r>
              <a:rPr lang="ru-RU" sz="18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движные</a:t>
            </a:r>
            <a:r>
              <a:rPr lang="ru-RU" sz="18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тивн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я-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r>
              <a:rPr lang="ru-RU" sz="1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18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оидно</a:t>
            </a:r>
            <a:r>
              <a:rPr lang="ru-RU" sz="1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  <a:r>
              <a:rPr lang="ru-RU" sz="1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деты</a:t>
            </a:r>
            <a:r>
              <a:rPr lang="ru-RU" sz="1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чной</a:t>
            </a:r>
            <a:r>
              <a:rPr lang="ru-RU" sz="1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1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1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опласт</a:t>
            </a:r>
            <a:r>
              <a:rPr lang="ru-RU" sz="1800" spc="1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растительно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800" spc="-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типа:</a:t>
            </a:r>
            <a:r>
              <a:rPr lang="ru-RU" sz="1800" spc="1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1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оноплас</a:t>
            </a:r>
            <a:r>
              <a:rPr lang="ru-RU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spc="1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spc="1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ти- тельных</a:t>
            </a:r>
            <a:r>
              <a:rPr lang="ru-RU" sz="18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лей,</a:t>
            </a:r>
            <a:r>
              <a:rPr lang="ru-RU" sz="18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м,</a:t>
            </a:r>
            <a:r>
              <a:rPr lang="ru-RU" sz="18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жгути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8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8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дий.</a:t>
            </a:r>
            <a:r>
              <a:rPr lang="ru-RU" sz="18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8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монадной</a:t>
            </a:r>
            <a:r>
              <a:rPr lang="ru-RU" sz="18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уры</a:t>
            </a:r>
            <a:r>
              <a:rPr lang="ru-RU" sz="18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ении</a:t>
            </a:r>
            <a:r>
              <a:rPr lang="ru-RU" sz="18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18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мов, 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дущих растительный образ жизни, приобретение 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ур,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при-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ущих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растениям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(кле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чная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а),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дующий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аро</a:t>
            </a:r>
            <a:r>
              <a:rPr lang="ru-RU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енно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тера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люции.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дна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18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оидные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еще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рели</a:t>
            </a:r>
            <a:r>
              <a:rPr lang="ru-RU" sz="18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собн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r>
              <a:rPr lang="ru-RU" sz="18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тивн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8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делению</a:t>
            </a:r>
            <a:r>
              <a:rPr lang="ru-RU" sz="18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18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орн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мно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е),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собны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овы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упные сл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евища.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6C88FC-D051-8403-2418-A80E88F99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283" y="3481135"/>
            <a:ext cx="4250965" cy="31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0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D0A8A-3397-2DBE-4A63-B4F22320F0CA}"/>
              </a:ext>
            </a:extLst>
          </p:cNvPr>
          <p:cNvSpPr txBox="1"/>
          <p:nvPr/>
        </p:nvSpPr>
        <p:spPr>
          <a:xfrm>
            <a:off x="1115616" y="116632"/>
            <a:ext cx="756084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5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Нитчатая структура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присуща многим водорослям,  пример простейшей формы многоклеточного слоевища. Характерные признаки:</a:t>
            </a:r>
          </a:p>
          <a:p>
            <a:pPr marL="342900" indent="-342900" algn="just">
              <a:buAutoNum type="arabicParenR"/>
            </a:pP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нитевидн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расп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ение неп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движных кле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ок, </a:t>
            </a:r>
            <a:r>
              <a:rPr lang="ru-RU" sz="2000" spc="-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ую-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</a:t>
            </a:r>
            <a:r>
              <a:rPr lang="ru-RU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ся</a:t>
            </a:r>
            <a:r>
              <a:rPr lang="ru-RU" sz="20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0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2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</a:t>
            </a:r>
            <a:r>
              <a:rPr lang="ru-RU" sz="20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тивно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чно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деления,</a:t>
            </a:r>
            <a:r>
              <a:rPr lang="ru-RU" sz="20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дяще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 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дной пл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сти;</a:t>
            </a:r>
          </a:p>
          <a:p>
            <a:pPr marL="342900" indent="-3429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клетки имеют полярное строение, способны расти лишь в одном направлении;</a:t>
            </a:r>
          </a:p>
          <a:p>
            <a:pPr marL="342900" indent="-3429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к неограниченному росту в течение вегетативной фазы жизненного цикла. Рост может быть  диффузным,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лярным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базальным или апикальным. Нити могут быть простыми или ветвящимися, одно- или многорядными, свободноживущими или прикрепленными. </a:t>
            </a:r>
          </a:p>
          <a:p>
            <a:pPr marL="342900" indent="-342900">
              <a:buAutoNum type="arabicPeriod" startAt="5"/>
            </a:pP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6B1F74-6C56-4CAE-E2F5-A6E4AF3B0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121752"/>
            <a:ext cx="3461370" cy="259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3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51060-DB9D-2BDD-F794-066FE80E3AD2}"/>
              </a:ext>
            </a:extLst>
          </p:cNvPr>
          <p:cNvSpPr txBox="1"/>
          <p:nvPr/>
        </p:nvSpPr>
        <p:spPr>
          <a:xfrm>
            <a:off x="1259632" y="0"/>
            <a:ext cx="7704856" cy="5484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7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Пластинчатая (тканевая)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образуется путем деления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ток первичной нити не только в поперечном, но и продольном на- правлении.</a:t>
            </a:r>
          </a:p>
          <a:p>
            <a:pPr marL="342900" indent="-342900" algn="just">
              <a:buAutoNum type="arabicPeriod" startAt="7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Сифональная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(сифоновая) структура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присуща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сифоно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водорослям, когда таллом имеет сложное  расчленение, но не имеет поперечных перегородок. Характеризуется отсутствием внутри слоевища, достигающего сравнительно крупных, обычно макроскопических размеров и  определенной степени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цировки, клеточных перегородок при наличии большого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органелл </a:t>
            </a:r>
          </a:p>
          <a:p>
            <a:pPr marL="342900" indent="-342900" algn="just">
              <a:buFontTx/>
              <a:buAutoNum type="arabicPeriod" startAt="7"/>
            </a:pPr>
            <a:r>
              <a:rPr lang="ru-RU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Сифоноклад</a:t>
            </a:r>
            <a:r>
              <a:rPr lang="ru-RU" sz="1800" b="1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льная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 – 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сновным призна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spc="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дан- ной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уры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ляе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собн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анию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первично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некле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чно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евища</a:t>
            </a:r>
            <a:r>
              <a:rPr lang="ru-RU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егрег</a:t>
            </a:r>
            <a:r>
              <a:rPr lang="ru-RU" sz="1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тивно</a:t>
            </a:r>
            <a:r>
              <a:rPr lang="ru-RU" sz="18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деления</a:t>
            </a:r>
            <a:r>
              <a:rPr lang="ru-RU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sz="18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 ус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енных сл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евищ, с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ящих из первично мно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ядерных 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ов. Хара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терной 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енн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стью </a:t>
            </a:r>
            <a:r>
              <a:rPr lang="ru-RU" sz="18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егрег</a:t>
            </a:r>
            <a:r>
              <a:rPr lang="ru-RU" sz="1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тивно</a:t>
            </a:r>
            <a:r>
              <a:rPr lang="ru-RU" sz="18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деления, лежаще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в 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фо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миро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ания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сифоноклад</a:t>
            </a:r>
            <a:r>
              <a:rPr lang="ru-RU" sz="18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льно</a:t>
            </a:r>
            <a:r>
              <a:rPr lang="ru-RU" sz="18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евища, я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ляе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ра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общенн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сть проц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ссов ми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оза и ци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окин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за.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 startAt="7"/>
            </a:pP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7"/>
            </a:pP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9DE89B-B494-45DD-A19A-68D8BADF4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494" y="4861129"/>
            <a:ext cx="2466975" cy="18478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A2DAB2-D9E7-0371-272A-D910B971F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404" y="4622510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0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5BAA5-BF43-D38D-79E8-066955A0C93E}"/>
              </a:ext>
            </a:extLst>
          </p:cNvPr>
          <p:cNvSpPr txBox="1"/>
          <p:nvPr/>
        </p:nvSpPr>
        <p:spPr>
          <a:xfrm>
            <a:off x="1043608" y="228600"/>
            <a:ext cx="770485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вегетативное, бесполое и половое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вегетативному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 те процессы размножения, при которых часть таллома отделяется без каких-либо заметных изменений в протопластах:</a:t>
            </a:r>
          </a:p>
          <a:p>
            <a:pPr>
              <a:tabLst>
                <a:tab pos="358775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деление клеток (простое и повторное и многократное);</a:t>
            </a:r>
          </a:p>
          <a:p>
            <a:pPr>
              <a:tabLst>
                <a:tab pos="358775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почкование;</a:t>
            </a:r>
          </a:p>
          <a:p>
            <a:pPr>
              <a:tabLst>
                <a:tab pos="358775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фрагментация – разрыв таллома на отдельные участки;</a:t>
            </a:r>
          </a:p>
          <a:p>
            <a:pPr>
              <a:tabLst>
                <a:tab pos="358775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акинеты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отдельные клетки, одевающиеся толстой оболочкой;</a:t>
            </a:r>
          </a:p>
          <a:p>
            <a:pPr>
              <a:tabLst>
                <a:tab pos="358775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выводковыми почками;</a:t>
            </a:r>
          </a:p>
          <a:p>
            <a:pPr>
              <a:tabLst>
                <a:tab pos="358775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клубеньками;</a:t>
            </a:r>
          </a:p>
          <a:p>
            <a:pPr>
              <a:tabLst>
                <a:tab pos="358775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столонами.</a:t>
            </a:r>
          </a:p>
        </p:txBody>
      </p:sp>
    </p:spTree>
    <p:extLst>
      <p:ext uri="{BB962C8B-B14F-4D97-AF65-F5344CB8AC3E}">
        <p14:creationId xmlns:p14="http://schemas.microsoft.com/office/powerpoint/2010/main" val="2404494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05BB6-4B41-A117-0B21-22760A97AD17}"/>
              </a:ext>
            </a:extLst>
          </p:cNvPr>
          <p:cNvSpPr txBox="1"/>
          <p:nvPr/>
        </p:nvSpPr>
        <p:spPr>
          <a:xfrm>
            <a:off x="1043608" y="228600"/>
            <a:ext cx="799288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Бесполое размножение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посредством особых спор. Различают: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зооспоры – споры, имеющие жгутики, образуются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неспециализированных клетках или особых органах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рангиях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апланоспоры – неподвижные споры. Их разновидность – авто- споры – споры, которые уже внутри материнской клетки имеют все характерные черты последней;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эндоспоры – споры, образующиеся эндогенно;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экзоспоры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споры, образующиеся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моноспоры – в спорангии образуется только одна спора;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биспоры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две споры;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тетраспоры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четыре споры.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499617-2A6F-6FC3-DAD8-F3F9B0832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19" y="4005064"/>
            <a:ext cx="7188773" cy="18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71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B6E2AE-651F-C5F3-48DC-2C841CDF8420}"/>
              </a:ext>
            </a:extLst>
          </p:cNvPr>
          <p:cNvSpPr txBox="1"/>
          <p:nvPr/>
        </p:nvSpPr>
        <p:spPr>
          <a:xfrm>
            <a:off x="971600" y="188641"/>
            <a:ext cx="7992888" cy="2554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Половое размножение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 почти у всех водорослей, за исключением сине-зеленых. Сущность его заключается в слиянии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копуляции специальных клеток – гамет, образующихся в специальных материнских клетках – гаметангиях. В результате полового процесса образуется зигота. В одних случаях прорастание зиготы сопровождается редукционным делением, при этом вырастает гаплоидное растение. В других случаях зигота дает начало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диплоид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растениям.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BEE6D8-07B9-17B3-805B-8A8A9E73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564904"/>
            <a:ext cx="5400600" cy="38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8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740D6-38CF-CB9A-7070-43CCF5F25126}"/>
              </a:ext>
            </a:extLst>
          </p:cNvPr>
          <p:cNvSpPr txBox="1"/>
          <p:nvPr/>
        </p:nvSpPr>
        <p:spPr>
          <a:xfrm>
            <a:off x="1115616" y="188640"/>
            <a:ext cx="7704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Различают: гологамию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хологамию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слияние 2-х одноклеточных особей жгутиконосцев (например,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вольвоксовых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изогамию, гетерогамию, оогамию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коньюгацию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D25741-779B-3600-2833-9EEBC1223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300610"/>
            <a:ext cx="6480720" cy="45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0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0E3E25-9668-7E87-7874-D34439579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20688"/>
            <a:ext cx="7031765" cy="52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83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70FE7-8ED0-7A1A-3747-F760AF80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88640"/>
            <a:ext cx="770839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Отдел Синезеленые водоросли (или Цианобактерии) – </a:t>
            </a:r>
            <a:r>
              <a:rPr lang="ru-RU" dirty="0" err="1"/>
              <a:t>Cyanophyta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8A5604-B63F-BA8F-F82D-E7F94945A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484784"/>
            <a:ext cx="7920880" cy="48245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Цианобактерии (</a:t>
            </a:r>
            <a:r>
              <a:rPr lang="ru-RU" dirty="0" err="1"/>
              <a:t>Cyanobaсteria</a:t>
            </a:r>
            <a:r>
              <a:rPr lang="ru-RU" dirty="0"/>
              <a:t>) по старой классификации на- </a:t>
            </a:r>
            <a:r>
              <a:rPr lang="ru-RU" dirty="0" err="1"/>
              <a:t>зываются</a:t>
            </a:r>
            <a:r>
              <a:rPr lang="ru-RU" dirty="0"/>
              <a:t> синезелеными водорослями. По всему миру их около 2500 видов.</a:t>
            </a:r>
            <a:endParaRPr lang="en-US" dirty="0"/>
          </a:p>
          <a:p>
            <a:r>
              <a:rPr lang="ru-RU" dirty="0"/>
              <a:t>Клетки цианобактерий, по форме круглые, эллиптические, цилиндрические, </a:t>
            </a:r>
            <a:r>
              <a:rPr lang="ru-RU" dirty="0" err="1"/>
              <a:t>бочонковидные</a:t>
            </a:r>
            <a:r>
              <a:rPr lang="ru-RU" dirty="0"/>
              <a:t>, одиночные или собранны в колонии, иногда образуют многоклеточные нити. Выделяют слизь</a:t>
            </a:r>
            <a:r>
              <a:rPr lang="en-US" dirty="0"/>
              <a:t> </a:t>
            </a:r>
            <a:r>
              <a:rPr lang="ru-RU" dirty="0"/>
              <a:t>в  виде толстого чехла, окруженного у некоторых форм плотной оболочкой. У некоторых форм нити ветвятся и местами образуют слоевища.</a:t>
            </a:r>
          </a:p>
          <a:p>
            <a:endParaRPr lang="ru-RU" dirty="0"/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785609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70094-2BEF-5DBE-9874-C68BEFCF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Синезеленые водоросли – это прокариотические </a:t>
            </a:r>
            <a:r>
              <a:rPr lang="ru-RU" dirty="0" err="1"/>
              <a:t>фототрофы</a:t>
            </a:r>
            <a:r>
              <a:rPr lang="ru-RU" dirty="0"/>
              <a:t>.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3F4444-D00D-0468-FDEC-6EA31403F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628800"/>
            <a:ext cx="8106104" cy="46196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Цианобактерии являются облигатными </a:t>
            </a:r>
            <a:r>
              <a:rPr lang="ru-RU" dirty="0" err="1"/>
              <a:t>оксигенными</a:t>
            </a:r>
            <a:r>
              <a:rPr lang="ru-RU" dirty="0"/>
              <a:t> </a:t>
            </a:r>
            <a:r>
              <a:rPr lang="ru-RU" dirty="0" err="1"/>
              <a:t>фототрофами</a:t>
            </a:r>
            <a:r>
              <a:rPr lang="ru-RU" dirty="0"/>
              <a:t> и практически не способны усваивать экзогенные органические соединения. Еще одним признаком является протекание двух процессов в  клетке цианобактерий – </a:t>
            </a:r>
            <a:r>
              <a:rPr lang="ru-RU" dirty="0" err="1"/>
              <a:t>оксигенного</a:t>
            </a:r>
            <a:r>
              <a:rPr lang="ru-RU" dirty="0"/>
              <a:t> фотосинтеза и анаэробной  азотфиксации.  Отсутствуют жгутики  и  жгутиковые стадии. Свое название они получила за счет специфической сине- зеленой окраски. Они могут иметь и другие цвета (стальной, зеле- </a:t>
            </a:r>
            <a:r>
              <a:rPr lang="ru-RU" dirty="0" err="1"/>
              <a:t>ный</a:t>
            </a:r>
            <a:r>
              <a:rPr lang="ru-RU" dirty="0"/>
              <a:t>, желто-зеленый, красный). Это зависит от условий обитания и от различных комбинаций их фотосинтетических пигментов – хлорофилла а, реже хлорофилла b, каротиноидов и </a:t>
            </a:r>
            <a:r>
              <a:rPr lang="ru-RU" dirty="0" err="1"/>
              <a:t>фикобилинов</a:t>
            </a:r>
            <a:r>
              <a:rPr lang="ru-RU" dirty="0"/>
              <a:t>.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3786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8080" cy="1143000"/>
          </a:xfrm>
        </p:spPr>
        <p:txBody>
          <a:bodyPr>
            <a:noAutofit/>
          </a:bodyPr>
          <a:lstStyle/>
          <a:p>
            <a:r>
              <a:rPr lang="kk-KZ" sz="2800" b="1" dirty="0"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знакомство с особенностями строения отдела синезеленых, </a:t>
            </a:r>
            <a:r>
              <a:rPr lang="ru-RU" sz="2800" b="1" dirty="0" err="1">
                <a:effectLst/>
                <a:latin typeface="Times New Roman" pitchFamily="18" charset="0"/>
                <a:cs typeface="Times New Roman" pitchFamily="18" charset="0"/>
              </a:rPr>
              <a:t>эвгленовых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 водорослей.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47800"/>
            <a:ext cx="8106104" cy="5149552"/>
          </a:xfrm>
        </p:spPr>
        <p:txBody>
          <a:bodyPr>
            <a:normAutofit/>
          </a:bodyPr>
          <a:lstStyle/>
          <a:p>
            <a:pPr marL="74295" marR="37465" indent="2159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2000" b="1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г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уппа низших (сл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евищных), а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рофных, обычно 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дных растений; клетки этих органи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 с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хлорофилл и д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угие пи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менты и выраб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органич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ские 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ещест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 проц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ф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за.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en-US" sz="2000" spc="-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ференциации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lang="en-US" sz="20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дельные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</a:t>
            </a:r>
            <a:r>
              <a:rPr lang="en-US" sz="20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бх</a:t>
            </a:r>
            <a:r>
              <a:rPr lang="en-US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димые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</a:t>
            </a:r>
            <a:r>
              <a:rPr lang="en-US" sz="2000" spc="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0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лоща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000" spc="-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ерхн</a:t>
            </a:r>
            <a:r>
              <a:rPr lang="en-US" sz="20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стью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7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r>
              <a:rPr lang="en-US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en-US" sz="20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Algae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ляе</a:t>
            </a:r>
            <a:r>
              <a:rPr lang="en-US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en-US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spc="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</a:t>
            </a:r>
            <a:r>
              <a:rPr lang="en-US" sz="20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тич</a:t>
            </a:r>
            <a:r>
              <a:rPr lang="en-US" sz="2000" spc="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ским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</a:t>
            </a:r>
            <a:r>
              <a:rPr lang="en-US" sz="20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ским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en-US" sz="20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слям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en-US" sz="20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lang="en-US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делов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растительно</a:t>
            </a:r>
            <a:r>
              <a:rPr lang="en-US" sz="20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Возникнув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</a:t>
            </a:r>
            <a:r>
              <a:rPr lang="en-US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разных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0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различные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уппы</a:t>
            </a:r>
            <a:r>
              <a:rPr lang="en-US" sz="2000" spc="2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en-US" sz="20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слей</a:t>
            </a:r>
            <a:r>
              <a:rPr lang="en-US" sz="2000" spc="2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2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0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льнейшем</a:t>
            </a:r>
            <a:r>
              <a:rPr lang="en-US" sz="2000" spc="2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лись</a:t>
            </a:r>
            <a:r>
              <a:rPr lang="en-US" sz="2000" spc="2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en-US" sz="2000" spc="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ятельно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0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0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0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en-US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en-US" sz="20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люции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дных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</a:t>
            </a:r>
            <a:r>
              <a:rPr lang="en-US" sz="2000" spc="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2000" spc="-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енно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дных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lang="en-US" sz="20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приобрели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</a:t>
            </a:r>
            <a:r>
              <a:rPr lang="en-US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дных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000" spc="-8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spc="-8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етеро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енн</a:t>
            </a:r>
            <a:r>
              <a:rPr lang="en-US" sz="2000" spc="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en-US" sz="20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слей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ена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современных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</a:t>
            </a:r>
            <a:r>
              <a:rPr lang="en-US" sz="20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органич</a:t>
            </a:r>
            <a:r>
              <a:rPr lang="en-US" sz="2000" spc="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en-US" sz="20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орых</a:t>
            </a:r>
            <a:r>
              <a:rPr lang="en-US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en-US" sz="20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</a:t>
            </a:r>
            <a:r>
              <a:rPr lang="en-US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делены</a:t>
            </a:r>
            <a:r>
              <a:rPr lang="en-US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разными</a:t>
            </a:r>
            <a:r>
              <a:rPr lang="en-US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надцарст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en-US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en-US" sz="20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членены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льш</a:t>
            </a:r>
            <a:r>
              <a:rPr lang="en-US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</a:t>
            </a:r>
            <a:r>
              <a:rPr lang="en-US" sz="20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20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делов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AB7101-F3FE-F2B2-1B25-5F54676CA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548680"/>
            <a:ext cx="8034096" cy="5699720"/>
          </a:xfrm>
        </p:spPr>
        <p:txBody>
          <a:bodyPr>
            <a:normAutofit/>
          </a:bodyPr>
          <a:lstStyle/>
          <a:p>
            <a:r>
              <a:rPr lang="ru-RU" dirty="0"/>
              <a:t>Вегетативная клетка синезеленых водорослей состоит из протопласта, покрытого клеточными оболочками, к ним относятся клеточная стенка, капсулы (или чехлы), слизистые обвертки.</a:t>
            </a:r>
          </a:p>
          <a:p>
            <a:r>
              <a:rPr lang="ru-RU" dirty="0"/>
              <a:t>Размножение одноклеточных и колониальных синезеленых водорослей осуществляется равным, реже неравным делением клеток.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73796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705FC-2FBD-5A5A-ADF0-1E8B4BD2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/>
              <a:t>Классификация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D50578-DBCE-B9B3-EE94-89B3828E7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61304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поряд</a:t>
            </a:r>
            <a:r>
              <a:rPr lang="ru-RU" sz="20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а:</a:t>
            </a:r>
            <a:r>
              <a:rPr lang="ru-RU" sz="20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Осцилл</a:t>
            </a:r>
            <a:r>
              <a:rPr lang="ru-RU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ориевые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0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овые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A80AE4-74E0-A3BD-D8ED-3AE95C474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18182"/>
            <a:ext cx="3528392" cy="24216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51F306-4A63-D102-E7C9-C4721635F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204865"/>
            <a:ext cx="47564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81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2742A-6350-8FD2-E1AD-CE7EE7AA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7962088" cy="1417638"/>
          </a:xfrm>
        </p:spPr>
        <p:txBody>
          <a:bodyPr/>
          <a:lstStyle/>
          <a:p>
            <a:pPr algn="ctr"/>
            <a:r>
              <a:rPr lang="ru-RU" dirty="0"/>
              <a:t>Роль в природе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2837B3-7DAC-57B7-B399-879121468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124744"/>
            <a:ext cx="8106104" cy="338437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Повсеместно распространенные в природе водоросли входят в состав разнообразных гидро-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геобиоценозов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вступая в различные формы взаимосвязей с другими организмами, принимая участие в круговороте веществ. 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2C344E-9174-3190-95F7-02C86B51F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1" y="4293096"/>
            <a:ext cx="3674675" cy="20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08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9730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kk-KZ" dirty="0">
                <a:latin typeface="Comic Sans MS" pitchFamily="66" charset="0"/>
              </a:rPr>
              <a:t>Спасибо за внимание!</a:t>
            </a:r>
          </a:p>
          <a:p>
            <a:pPr algn="ctr">
              <a:buNone/>
            </a:pPr>
            <a:r>
              <a:rPr lang="kk-KZ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563488"/>
            <a:ext cx="749808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dirty="0"/>
              <a:t> </a:t>
            </a:r>
            <a:br>
              <a:rPr lang="ru-RU" dirty="0"/>
            </a:br>
            <a:r>
              <a:rPr lang="ru-RU" dirty="0"/>
              <a:t>Классификация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F5673D-EAE2-3F70-C8F4-1E8306D44D0A}"/>
              </a:ext>
            </a:extLst>
          </p:cNvPr>
          <p:cNvSpPr txBox="1"/>
          <p:nvPr/>
        </p:nvSpPr>
        <p:spPr>
          <a:xfrm>
            <a:off x="1187624" y="1020688"/>
            <a:ext cx="460851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различий в наборе пигментов, деталям тонкой структуры хлоропластов, морфологии и биохимии (состав клеточных стенок, запасные вещества) различают девять отделов водорослей:</a:t>
            </a:r>
          </a:p>
          <a:p>
            <a:pPr>
              <a:tabLst>
                <a:tab pos="35877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Cyanophyta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синезеленые</a:t>
            </a:r>
          </a:p>
          <a:p>
            <a:pPr>
              <a:tabLst>
                <a:tab pos="35877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Euglenophyta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эвгленовые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5877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Dinophyta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динофитовые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5877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Cryptophyta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криптофитовые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5877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Chrysophyta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золотистые</a:t>
            </a:r>
          </a:p>
          <a:p>
            <a:pPr marL="342900" indent="-342900">
              <a:buAutoNum type="arabicPeriod" startAt="6"/>
              <a:tabLst>
                <a:tab pos="358775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Diatomeae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(Bacillariophyta)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5877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диатомовые</a:t>
            </a:r>
          </a:p>
          <a:p>
            <a:pPr>
              <a:tabLst>
                <a:tab pos="35877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Xanthophyta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Heterocontae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желтозеленые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5877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Rhodophyta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</a:t>
            </a:r>
          </a:p>
          <a:p>
            <a:pPr>
              <a:tabLst>
                <a:tab pos="35877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Phaeophyta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бурые</a:t>
            </a:r>
          </a:p>
          <a:p>
            <a:pPr>
              <a:tabLst>
                <a:tab pos="35877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Chlorophyta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зеленые</a:t>
            </a:r>
          </a:p>
          <a:p>
            <a:pPr>
              <a:tabLst>
                <a:tab pos="35877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Charophyta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харовые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AF87CA-EB67-BD68-7F89-B2C2A59B7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419" y="2042459"/>
            <a:ext cx="3646269" cy="37948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818072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</a:rPr>
              <a:t>Отдел – синезеленые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1942" y="764704"/>
            <a:ext cx="7891746" cy="5760640"/>
          </a:xfrm>
        </p:spPr>
        <p:txBody>
          <a:bodyPr>
            <a:normAutofit/>
          </a:bodyPr>
          <a:lstStyle/>
          <a:p>
            <a:pPr marL="74930" marR="37465" indent="215900" algn="just">
              <a:lnSpc>
                <a:spcPct val="107000"/>
              </a:lnSpc>
              <a:spcBef>
                <a:spcPts val="95"/>
              </a:spcBef>
              <a:spcAft>
                <a:spcPts val="0"/>
              </a:spcAft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зеленые – 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ru-RU" sz="1800" b="1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</a:t>
            </a:r>
            <a:r>
              <a:rPr lang="ru-RU" sz="1800" b="1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тные</a:t>
            </a:r>
            <a:r>
              <a:rPr lang="ru-RU" sz="1800" b="1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мы, 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льные – 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эу</a:t>
            </a:r>
            <a:r>
              <a:rPr lang="ru-RU" sz="1800" b="1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</a:t>
            </a:r>
            <a:r>
              <a:rPr lang="ru-RU" sz="1800" b="1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тные</a:t>
            </a:r>
            <a:r>
              <a:rPr lang="ru-RU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4000"/>
              </a:lnSpc>
              <a:spcBef>
                <a:spcPts val="395"/>
              </a:spcBef>
              <a:spcAft>
                <a:spcPts val="0"/>
              </a:spcAft>
            </a:pP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слей 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д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лей микрона (</a:t>
            </a:r>
            <a:r>
              <a:rPr lang="ru-RU" sz="1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диат</a:t>
            </a:r>
            <a:r>
              <a:rPr lang="ru-RU" sz="1800" i="1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до 40 м (</a:t>
            </a:r>
            <a:r>
              <a:rPr lang="ru-RU" sz="1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макроцистис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" marR="38100" indent="215900" algn="just">
              <a:lnSpc>
                <a:spcPct val="101000"/>
              </a:lnSpc>
              <a:spcAft>
                <a:spcPts val="0"/>
              </a:spcAft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 п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дробнее общий план 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ения кле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 эу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т-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слей.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1000"/>
              </a:lnSpc>
              <a:spcAft>
                <a:spcPts val="0"/>
              </a:spcAft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 п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ляюще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б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льшинст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слей,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 и клетки типичных растений,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жи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тной клетки н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личием кле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чных покро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ов. Кле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чные покровы о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</a:t>
            </a:r>
            <a:r>
              <a:rPr lang="ru-RU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ойчи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оплас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 к внешним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действиям и прида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клет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 опр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деленную фо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spc="-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8100" indent="215900" algn="just">
              <a:lnSpc>
                <a:spcPct val="101000"/>
              </a:lnSpc>
              <a:spcAft>
                <a:spcPts val="0"/>
              </a:spcAft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льшинст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эу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тич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руж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ены п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аридно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(кле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</a:t>
            </a:r>
            <a:r>
              <a:rPr lang="ru-RU" sz="1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ой)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целл</a:t>
            </a:r>
            <a:r>
              <a:rPr lang="ru-RU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лозы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целл</a:t>
            </a:r>
            <a:r>
              <a:rPr lang="ru-RU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лозно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добн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типично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растительно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микрофибрилл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ляющи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F0EC0-A21D-B486-1F88-A65D1F7FE4ED}"/>
              </a:ext>
            </a:extLst>
          </p:cNvPr>
          <p:cNvSpPr txBox="1"/>
          <p:nvPr/>
        </p:nvSpPr>
        <p:spPr>
          <a:xfrm>
            <a:off x="1115616" y="332657"/>
            <a:ext cx="7848872" cy="6192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" marR="37465" indent="215900" algn="just">
              <a:lnSpc>
                <a:spcPct val="101000"/>
              </a:lnSpc>
              <a:spcAft>
                <a:spcPts val="0"/>
              </a:spcAft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многих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слей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чные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стенки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пропиты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ля- ми</a:t>
            </a:r>
            <a:r>
              <a:rPr lang="ru-RU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(не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орые</a:t>
            </a:r>
            <a:r>
              <a:rPr lang="ru-RU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lang="ru-RU" sz="18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совые</a:t>
            </a:r>
            <a:r>
              <a:rPr lang="ru-RU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красные),</a:t>
            </a:r>
            <a:r>
              <a:rPr lang="ru-RU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льция</a:t>
            </a:r>
            <a:r>
              <a:rPr lang="ru-RU" sz="1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аровые, зеленые,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урые,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красные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сли),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кремния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тистые,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о- зеленые, кремниевый панцирь ди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мовых).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1000"/>
              </a:lnSpc>
              <a:spcAft>
                <a:spcPts val="0"/>
              </a:spcAft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ерхн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 об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чки ряда зеленых, красных и </a:t>
            </a:r>
            <a:r>
              <a:rPr lang="ru-RU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урых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о-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18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слей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лнительный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дый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покров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ути</a:t>
            </a:r>
            <a:r>
              <a:rPr lang="ru-RU" sz="1800" b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ерхн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сть об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чки м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 быть покры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сл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 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спороп</a:t>
            </a:r>
            <a:r>
              <a:rPr lang="ru-RU" sz="1800" b="1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лленина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лимеризации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тиноидов,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ойчи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к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действию фе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ов, кисл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и щел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чей.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8100" indent="215900" algn="just">
              <a:lnSpc>
                <a:spcPct val="101000"/>
              </a:lnSpc>
              <a:spcAft>
                <a:spcPts val="0"/>
              </a:spcAft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ерхн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сть об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чки м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 быть 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покры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слизью, 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о- </a:t>
            </a:r>
            <a:r>
              <a:rPr lang="ru-RU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орая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 слизистые ч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хлы или об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тки.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1000"/>
              </a:lnSpc>
              <a:spcAft>
                <a:spcPts val="0"/>
              </a:spcAft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1800" b="1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онадных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м, 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 и гамет (специ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льных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ок, участ</a:t>
            </a:r>
            <a:r>
              <a:rPr lang="ru-RU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ующих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проц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е)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 правило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лые, </a:t>
            </a:r>
            <a:r>
              <a:rPr lang="ru-RU" sz="18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.е. ограничены сна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 лишь 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</a:t>
            </a:r>
            <a:r>
              <a:rPr lang="ru-RU" sz="1800" b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b="1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лем</a:t>
            </a:r>
            <a:r>
              <a:rPr lang="ru-RU" sz="1800" b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аких случаях час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кле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чные покровы пр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лены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овыми сл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ями – пелли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улой,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периплас</a:t>
            </a:r>
            <a:r>
              <a:rPr lang="ru-RU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18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расп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лагающимися п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 пла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леммой, ре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над ней.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8100" indent="215900" algn="just">
              <a:lnSpc>
                <a:spcPct val="101000"/>
              </a:lnSpc>
              <a:spcAft>
                <a:spcPts val="0"/>
              </a:spcAft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движные фо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слей пер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двига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с п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мощью жгути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ов.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2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Жгутики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типичн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для эу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ение. Сна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 они</a:t>
            </a:r>
            <a:r>
              <a:rPr lang="ru-RU" sz="1800" spc="2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ограничены</a:t>
            </a:r>
            <a:r>
              <a:rPr lang="ru-RU" sz="1800" spc="2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мембраной,</a:t>
            </a:r>
            <a:r>
              <a:rPr lang="ru-RU" sz="1800" spc="2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spc="2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орой</a:t>
            </a:r>
            <a:r>
              <a:rPr lang="ru-RU" sz="1800" spc="2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лагае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800" spc="2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льцо из 9 пар микр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чек, ок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жающие 2 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динарные, цен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льные 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чки (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соне</a:t>
            </a:r>
            <a:r>
              <a:rPr lang="ru-RU" sz="18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Вну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 клетки жгутик крепи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к баз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льно-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тел</a:t>
            </a:r>
            <a:r>
              <a:rPr lang="ru-RU" sz="1800" spc="-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BF21E-73A9-7F36-F897-8785E8523D0C}"/>
              </a:ext>
            </a:extLst>
          </p:cNvPr>
          <p:cNvSpPr txBox="1"/>
          <p:nvPr/>
        </p:nvSpPr>
        <p:spPr>
          <a:xfrm>
            <a:off x="1115616" y="332656"/>
            <a:ext cx="78488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водорослей чаще всего встречаются формы с 1 или 2-мя жгутиками, реже встречаются 3-, 4-, 8-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многожгутиковые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соотношению  длины  жгутиков  одной  клетки различают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равножгутиковые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изоконтные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разножгутиковые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гетероконтные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группы водорослей.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жгутиков может быть гладкой или опушенной за счет латеральных выростов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мастигонем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618412-E3EF-AE8E-412B-D5D43B623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12" y="2619491"/>
            <a:ext cx="4718480" cy="39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3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151F7-6878-5C7C-FFEC-88E29645C1D2}"/>
              </a:ext>
            </a:extLst>
          </p:cNvPr>
          <p:cNvSpPr txBox="1"/>
          <p:nvPr/>
        </p:nvSpPr>
        <p:spPr>
          <a:xfrm>
            <a:off x="1043608" y="332656"/>
            <a:ext cx="77048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Хроматофоры (хлоропласты)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носители окраски. Представляют собой ограниченную мембраной емкость, внутри которой в тонкозернистом матриксе располагаются уплощенные мембранные мешочки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тилакоиды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содержащие хлорофилл и каротиноиды.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Тилакоиды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лежат или одиночно, или расположены стопка-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мигранами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всех водорослей, за исключением синезеленых, в матриксе хлоропласта содержится особое включение белковой природы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пиреноид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зачастую окружено полисахаридной обкладкой, а у зеленых водорослей также и крахмальной обкладкой.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Пиреноид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участвует в процессе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запасания крахмала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285B71-7565-582C-42BA-4C9321D17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971800"/>
            <a:ext cx="482453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7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07DD05-DFD8-E72A-9AE7-7A25103338C9}"/>
              </a:ext>
            </a:extLst>
          </p:cNvPr>
          <p:cNvSpPr txBox="1"/>
          <p:nvPr/>
        </p:nvSpPr>
        <p:spPr>
          <a:xfrm>
            <a:off x="1043608" y="188640"/>
            <a:ext cx="7920880" cy="685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хлоропласты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бывают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пластинчатые, звездчатые, лентовидные, сетчатые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Занимают пристенное положение, или располагаются в центре. Форма и местоположение хлоропласта постоянны у каждого вида и имеют таксономическое значение.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водорослей наблюдается большое разнообразие форм их тела, которые формировались от простейших к более сложным в процессе их эволюции. </a:t>
            </a:r>
          </a:p>
          <a:p>
            <a:pPr marL="74295" marR="36830" indent="215900" algn="just">
              <a:lnSpc>
                <a:spcPct val="101000"/>
              </a:lnSpc>
              <a:spcAft>
                <a:spcPts val="0"/>
              </a:spcAft>
            </a:pP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0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en-US" sz="2000" spc="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слей</a:t>
            </a:r>
            <a:r>
              <a:rPr lang="en-US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en-US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дующие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типы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lang="en-US" sz="20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7465" lvl="0" indent="-342900" algn="just">
              <a:lnSpc>
                <a:spcPct val="101000"/>
              </a:lnSpc>
              <a:spcAft>
                <a:spcPts val="0"/>
              </a:spcAft>
              <a:buClr>
                <a:srgbClr val="231F20"/>
              </a:buClr>
              <a:buSzPts val="1100"/>
              <a:buFont typeface="Times New Roman" panose="02020603050405020304" pitchFamily="18" charset="0"/>
              <a:buAutoNum type="arabicPeriod"/>
              <a:tabLst>
                <a:tab pos="431800" algn="l"/>
              </a:tabLst>
            </a:pPr>
            <a:r>
              <a:rPr lang="ru-RU" sz="2000" b="1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онадная</a:t>
            </a:r>
            <a:r>
              <a:rPr lang="ru-RU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жгути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ая с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ура,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тери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000" spc="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на-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личием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жгути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ов, п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движн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стью фо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 Она при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уща </a:t>
            </a:r>
            <a:r>
              <a:rPr lang="ru-RU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днокле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sz="20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лони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льным</a:t>
            </a:r>
            <a:r>
              <a:rPr lang="ru-RU" sz="20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ам,</a:t>
            </a:r>
            <a:r>
              <a:rPr lang="ru-RU" sz="20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симым</a:t>
            </a:r>
            <a:r>
              <a:rPr lang="ru-RU" sz="20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зеленым,</a:t>
            </a:r>
            <a:r>
              <a:rPr lang="ru-RU" sz="20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ти-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стым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1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</a:t>
            </a:r>
            <a:r>
              <a:rPr lang="ru-RU" sz="20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леновым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1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пирофи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овым</a:t>
            </a:r>
            <a:r>
              <a:rPr lang="ru-RU" sz="2000" spc="1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spc="-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озеленым</a:t>
            </a:r>
            <a:r>
              <a:rPr lang="ru-RU" sz="2000" spc="1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слям,</a:t>
            </a:r>
            <a:r>
              <a:rPr lang="ru-RU" sz="2000" spc="1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чае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у б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лее сл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жных фо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в виде 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 и гаме</a:t>
            </a:r>
            <a:r>
              <a:rPr lang="ru-RU" sz="2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2000"/>
              </a:lnSpc>
              <a:spcAft>
                <a:spcPts val="0"/>
              </a:spcAft>
            </a:pP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Самым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терным призна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монадной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уры я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ляе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н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личие </a:t>
            </a:r>
            <a:r>
              <a:rPr lang="ru-RU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жгути</a:t>
            </a:r>
            <a:r>
              <a:rPr lang="ru-RU" sz="2000" b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жгути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ов, их длина, н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личие или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ствие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асти</a:t>
            </a:r>
            <a:r>
              <a:rPr lang="ru-RU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онем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прикрепления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ения разнообразны, но п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янны вну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дельных систе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тических г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упп.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3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72FAC-2945-CD7E-0103-759C07F4D900}"/>
              </a:ext>
            </a:extLst>
          </p:cNvPr>
          <p:cNvSpPr txBox="1"/>
          <p:nvPr/>
        </p:nvSpPr>
        <p:spPr>
          <a:xfrm>
            <a:off x="1043608" y="188640"/>
            <a:ext cx="4824535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Монадные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имеют своеобразные органеллы – сократи- тельные вакуоли, выполняющие осморегулирующую функцию, слизистые тельца и стрекательные структуры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эджектосомы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трихоцисты.</a:t>
            </a:r>
          </a:p>
          <a:p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оприятных условиях 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монадные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6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брасы</a:t>
            </a:r>
            <a:r>
              <a:rPr lang="ru-RU" sz="16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или 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яги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жгутики, теряя п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движн</a:t>
            </a:r>
            <a:r>
              <a:rPr lang="ru-RU" sz="16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сть, и ок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слизью, пер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дя в 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льмеллоидн</a:t>
            </a:r>
            <a:r>
              <a:rPr lang="ru-RU" sz="16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16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яние.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1600" b="1" spc="-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lang="ru-RU" sz="1600" b="1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ru-RU" sz="1600" b="1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льная</a:t>
            </a:r>
            <a:r>
              <a:rPr lang="ru-RU" sz="1600" b="1" spc="1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(амебоидная)</a:t>
            </a:r>
            <a:r>
              <a:rPr lang="ru-RU" sz="1600" spc="1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</a:t>
            </a:r>
            <a:r>
              <a:rPr lang="ru-RU" sz="1600" spc="1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spc="1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лее </a:t>
            </a:r>
            <a:r>
              <a:rPr lang="ru-RU" sz="1600" spc="-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при- 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митивная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тери</a:t>
            </a:r>
            <a:r>
              <a:rPr lang="ru-RU" sz="1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</a:t>
            </a:r>
            <a:r>
              <a:rPr lang="ru-RU" sz="1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ствием </a:t>
            </a:r>
            <a:r>
              <a:rPr lang="ru-RU" sz="1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чки </a:t>
            </a:r>
            <a:r>
              <a:rPr lang="ru-RU" sz="1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жгути</a:t>
            </a:r>
            <a:r>
              <a:rPr lang="ru-RU" sz="1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ов.</a:t>
            </a:r>
          </a:p>
          <a:p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фо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с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хранилась у не</a:t>
            </a:r>
            <a:r>
              <a:rPr lang="ru-RU" sz="1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орых </a:t>
            </a:r>
            <a:r>
              <a:rPr lang="ru-RU" sz="16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тистых и 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о-зеленых. Фо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с 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1600" spc="-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lang="ru-RU" sz="16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ru-RU" sz="16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льной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урой сп</a:t>
            </a:r>
            <a:r>
              <a:rPr lang="ru-RU" sz="16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собны к амебоидн</a:t>
            </a:r>
            <a:r>
              <a:rPr lang="ru-RU" sz="1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 дви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ению с п</a:t>
            </a:r>
            <a:r>
              <a:rPr lang="ru-RU" sz="1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мощью п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дий.</a:t>
            </a:r>
          </a:p>
          <a:p>
            <a:r>
              <a:rPr lang="ru-RU" sz="1600" b="1" spc="-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spc="-8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еми</a:t>
            </a:r>
            <a:r>
              <a:rPr lang="ru-RU" sz="1600" b="1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онадный</a:t>
            </a:r>
            <a:r>
              <a:rPr lang="ru-RU" sz="16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 с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уры.  Хара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терным  для </a:t>
            </a:r>
            <a:r>
              <a:rPr lang="ru-RU" sz="16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типа</a:t>
            </a:r>
            <a:r>
              <a:rPr lang="ru-RU" sz="16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уры</a:t>
            </a:r>
            <a:r>
              <a:rPr lang="ru-RU" sz="16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ляе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6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ание</a:t>
            </a:r>
            <a:r>
              <a:rPr lang="ru-RU" sz="16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движно</a:t>
            </a:r>
            <a:r>
              <a:rPr lang="ru-RU" sz="16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образа</a:t>
            </a:r>
            <a:r>
              <a:rPr lang="ru-RU" sz="16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sz="16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</a:t>
            </a:r>
            <a:r>
              <a:rPr lang="ru-RU" sz="16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личием</a:t>
            </a:r>
            <a:r>
              <a:rPr lang="ru-RU" sz="1600" spc="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чных</a:t>
            </a:r>
            <a:r>
              <a:rPr lang="ru-RU" sz="1600" spc="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ур,</a:t>
            </a:r>
            <a:r>
              <a:rPr lang="ru-RU" sz="1600" spc="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терных</a:t>
            </a:r>
            <a:r>
              <a:rPr lang="ru-RU" sz="1600" spc="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spc="-1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монадно</a:t>
            </a:r>
            <a:r>
              <a:rPr lang="ru-RU" sz="16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типа 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lang="ru-RU" sz="1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а:</a:t>
            </a:r>
            <a:r>
              <a:rPr lang="ru-RU" sz="16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мы,</a:t>
            </a:r>
            <a:r>
              <a:rPr lang="ru-RU" sz="16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тительных</a:t>
            </a:r>
            <a:r>
              <a:rPr lang="ru-RU" sz="16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лей,</a:t>
            </a:r>
            <a:r>
              <a:rPr lang="ru-RU" sz="16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жгути</a:t>
            </a:r>
            <a:r>
              <a:rPr lang="ru-RU" sz="1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6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6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16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про- 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16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дных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r>
              <a:rPr lang="ru-RU" sz="16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lang="ru-RU" sz="16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иметь</a:t>
            </a:r>
            <a:r>
              <a:rPr lang="ru-RU" sz="16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жгутики,</a:t>
            </a:r>
            <a:r>
              <a:rPr lang="ru-RU" sz="16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мощью</a:t>
            </a:r>
            <a:r>
              <a:rPr lang="ru-RU" sz="16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орых</a:t>
            </a:r>
            <a:r>
              <a:rPr lang="ru-RU" sz="16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ограниченно</a:t>
            </a:r>
            <a:r>
              <a:rPr lang="ru-RU" sz="16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двига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6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делах</a:t>
            </a:r>
            <a:r>
              <a:rPr lang="ru-RU" sz="16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слизис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16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лонии,</a:t>
            </a:r>
            <a:r>
              <a:rPr lang="ru-RU" sz="1600" spc="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либо жгутики</a:t>
            </a:r>
            <a:r>
              <a:rPr lang="ru-RU" sz="16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храня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6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6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</a:t>
            </a:r>
            <a:r>
              <a:rPr lang="ru-RU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движных</a:t>
            </a:r>
            <a:r>
              <a:rPr lang="ru-RU" sz="16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</a:t>
            </a:r>
            <a:r>
              <a:rPr lang="ru-RU" sz="1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</a:t>
            </a:r>
            <a:r>
              <a:rPr lang="ru-RU" sz="16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сильно</a:t>
            </a:r>
            <a:r>
              <a:rPr lang="ru-RU" sz="16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дуциро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анн</a:t>
            </a:r>
            <a:r>
              <a:rPr lang="ru-RU" sz="1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с</a:t>
            </a:r>
            <a:r>
              <a:rPr lang="ru-RU" sz="16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янии.</a:t>
            </a:r>
          </a:p>
          <a:p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4CE6DC-D694-0278-952C-08339AA69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132856"/>
            <a:ext cx="3034308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91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</TotalTime>
  <Words>1829</Words>
  <Application>Microsoft Office PowerPoint</Application>
  <PresentationFormat>Экран (4:3)</PresentationFormat>
  <Paragraphs>88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Comic Sans MS</vt:lpstr>
      <vt:lpstr>Corbel</vt:lpstr>
      <vt:lpstr>Gill Sans MT</vt:lpstr>
      <vt:lpstr>Times New Roman</vt:lpstr>
      <vt:lpstr>Verdana</vt:lpstr>
      <vt:lpstr>Wingdings 2</vt:lpstr>
      <vt:lpstr>Солнцестояние</vt:lpstr>
      <vt:lpstr>Лекция 3. Основные характеристики низших растений. Отдел Синезеленые водоросли. Отдел Зеленые водоросли. </vt:lpstr>
      <vt:lpstr>Цель: знакомство с особенностями строения отдела синезеленых, эвгленовых водорослей.  </vt:lpstr>
      <vt:lpstr>   Классификация</vt:lpstr>
      <vt:lpstr>Отдел – синезеленые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Отдел Синезеленые водоросли (или Цианобактерии) – Cyanophyta</vt:lpstr>
      <vt:lpstr>Синезеленые водоросли – это прокариотические фототрофы. </vt:lpstr>
      <vt:lpstr>Презентация PowerPoint</vt:lpstr>
      <vt:lpstr>Классификация</vt:lpstr>
      <vt:lpstr>Роль в природе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8. Мхи, плауны,  хвощи, папоротники. Голосеменные растения</dc:title>
  <dc:creator>Инелова Зарина</dc:creator>
  <cp:lastModifiedBy>Инелова Зарина</cp:lastModifiedBy>
  <cp:revision>9</cp:revision>
  <dcterms:created xsi:type="dcterms:W3CDTF">2015-02-16T05:23:36Z</dcterms:created>
  <dcterms:modified xsi:type="dcterms:W3CDTF">2024-09-16T10:53:56Z</dcterms:modified>
</cp:coreProperties>
</file>